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79" r:id="rId3"/>
    <p:sldId id="256" r:id="rId4"/>
    <p:sldId id="257" r:id="rId5"/>
    <p:sldId id="278" r:id="rId6"/>
    <p:sldId id="288" r:id="rId7"/>
    <p:sldId id="285" r:id="rId8"/>
    <p:sldId id="284" r:id="rId9"/>
    <p:sldId id="290" r:id="rId10"/>
    <p:sldId id="261" r:id="rId11"/>
    <p:sldId id="292" r:id="rId12"/>
    <p:sldId id="293" r:id="rId13"/>
    <p:sldId id="294" r:id="rId14"/>
    <p:sldId id="266" r:id="rId15"/>
    <p:sldId id="270" r:id="rId16"/>
    <p:sldId id="271" r:id="rId17"/>
    <p:sldId id="281" r:id="rId18"/>
    <p:sldId id="274" r:id="rId19"/>
    <p:sldId id="282" r:id="rId20"/>
    <p:sldId id="291" r:id="rId21"/>
    <p:sldId id="29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27" autoAdjust="0"/>
  </p:normalViewPr>
  <p:slideViewPr>
    <p:cSldViewPr>
      <p:cViewPr varScale="1">
        <p:scale>
          <a:sx n="101" d="100"/>
          <a:sy n="101" d="100"/>
        </p:scale>
        <p:origin x="-2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58FA7A5-8C54-4BD6-A4C2-D855301AA39B}"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FA7A5-8C54-4BD6-A4C2-D855301AA39B}" type="datetimeFigureOut">
              <a:rPr lang="ru-RU" smtClean="0"/>
              <a:pPr/>
              <a:t>10.01.2016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B5E7B-4636-4538-9B7B-93FAFA2E06E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ru.wikipedia.org/wiki/%D0%9C%D0%B0%D1%80%D0%B0%D1%84%D0%BE%D0%BD" TargetMode="External"/><Relationship Id="rId3" Type="http://schemas.openxmlformats.org/officeDocument/2006/relationships/hyperlink" Target="http://ru.wikipedia.org/wiki/%D0%93%D1%80%D0%B5%D1%87%D0%B5%D1%81%D0%BA%D0%B8%D0%B9_%D1%8F%D0%B7%D1%8B%D0%BA" TargetMode="External"/><Relationship Id="rId7" Type="http://schemas.openxmlformats.org/officeDocument/2006/relationships/hyperlink" Target="http://ru.wikipedia.org/wiki/%D0%91%D0%B8%D1%82%D0%B2%D0%B0_%D0%BF%D1%80%D0%B8_%D0%9C%D0%B0%D1%80%D0%B0%D1%84%D0%BE%D0%BD%D0%B5" TargetMode="External"/><Relationship Id="rId2" Type="http://schemas.openxmlformats.org/officeDocument/2006/relationships/hyperlink" Target="http://ru.wikipedia.org/wiki/%D0%93%D1%80%D0%B5%D1%86%D0%B8%D1%8F" TargetMode="External"/><Relationship Id="rId1" Type="http://schemas.openxmlformats.org/officeDocument/2006/relationships/slideLayout" Target="../slideLayouts/slideLayout7.xml"/><Relationship Id="rId6" Type="http://schemas.openxmlformats.org/officeDocument/2006/relationships/hyperlink" Target="http://ru.wikipedia.org/wiki/%D0%90%D1%84%D0%B8%D0%BD%D1%8B" TargetMode="External"/><Relationship Id="rId5" Type="http://schemas.openxmlformats.org/officeDocument/2006/relationships/hyperlink" Target="http://ru.wikipedia.org/wiki/490_%D0%B4%D0%BE_%D0%BD._%D1%8D." TargetMode="External"/><Relationship Id="rId4" Type="http://schemas.openxmlformats.org/officeDocument/2006/relationships/hyperlink" Target="http://ru.wikipedia.org/wiki/%D0%9F%D0%BB%D1%83%D1%82%D0%B0%D1%80%D1%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152400"/>
            <a:ext cx="8229600" cy="1219200"/>
          </a:xfrm>
        </p:spPr>
        <p:txBody>
          <a:bodyPr>
            <a:normAutofit fontScale="90000"/>
          </a:bodyPr>
          <a:lstStyle/>
          <a:p>
            <a:pPr algn="ctr"/>
            <a:r>
              <a:rPr lang="ru-RU" b="1" i="1" dirty="0" smtClean="0"/>
              <a:t>ПИШИТЕ   ПИСЬМА…</a:t>
            </a:r>
            <a:br>
              <a:rPr lang="ru-RU" b="1" i="1" dirty="0" smtClean="0"/>
            </a:br>
            <a:r>
              <a:rPr lang="ru-RU" b="1" i="1" dirty="0" smtClean="0"/>
              <a:t>(из  истории  писем)</a:t>
            </a:r>
            <a:endParaRPr lang="ru-RU" b="1" i="1" dirty="0"/>
          </a:p>
        </p:txBody>
      </p:sp>
      <p:pic>
        <p:nvPicPr>
          <p:cNvPr id="1026" name="Picture 2" descr="http://ekv-consult.ru/wp-content/uploads/2015/08/Nasledstvo.jpg"/>
          <p:cNvPicPr>
            <a:picLocks noChangeAspect="1" noChangeArrowheads="1"/>
          </p:cNvPicPr>
          <p:nvPr/>
        </p:nvPicPr>
        <p:blipFill>
          <a:blip r:embed="rId2" cstate="print"/>
          <a:srcRect/>
          <a:stretch>
            <a:fillRect/>
          </a:stretch>
        </p:blipFill>
        <p:spPr bwMode="auto">
          <a:xfrm>
            <a:off x="1979712" y="1412776"/>
            <a:ext cx="5051102" cy="2841245"/>
          </a:xfrm>
          <a:prstGeom prst="rect">
            <a:avLst/>
          </a:prstGeom>
          <a:noFill/>
        </p:spPr>
      </p:pic>
      <p:sp>
        <p:nvSpPr>
          <p:cNvPr id="7" name="Прямоугольник 6"/>
          <p:cNvSpPr/>
          <p:nvPr/>
        </p:nvSpPr>
        <p:spPr>
          <a:xfrm>
            <a:off x="2286000" y="4365104"/>
            <a:ext cx="6390456" cy="1692771"/>
          </a:xfrm>
          <a:prstGeom prst="rect">
            <a:avLst/>
          </a:prstGeom>
        </p:spPr>
        <p:txBody>
          <a:bodyPr wrap="square">
            <a:spAutoFit/>
          </a:bodyPr>
          <a:lstStyle/>
          <a:p>
            <a:pPr algn="r"/>
            <a:r>
              <a:rPr lang="ru-RU" sz="3200" i="1" dirty="0" smtClean="0"/>
              <a:t>Урок- презентация</a:t>
            </a:r>
          </a:p>
          <a:p>
            <a:pPr algn="r"/>
            <a:r>
              <a:rPr lang="ru-RU" b="1" i="1" dirty="0" smtClean="0"/>
              <a:t> </a:t>
            </a:r>
            <a:r>
              <a:rPr lang="ru-RU" b="1" i="1" dirty="0" err="1" smtClean="0"/>
              <a:t>Мустафаева</a:t>
            </a:r>
            <a:r>
              <a:rPr lang="ru-RU" b="1" i="1" dirty="0" smtClean="0"/>
              <a:t>  </a:t>
            </a:r>
            <a:r>
              <a:rPr lang="ru-RU" b="1" i="1" dirty="0" err="1" smtClean="0"/>
              <a:t>Алие</a:t>
            </a:r>
            <a:r>
              <a:rPr lang="ru-RU" b="1" i="1" dirty="0" smtClean="0"/>
              <a:t>  </a:t>
            </a:r>
            <a:r>
              <a:rPr lang="ru-RU" b="1" i="1" dirty="0" err="1" smtClean="0"/>
              <a:t>Изетовна</a:t>
            </a:r>
            <a:r>
              <a:rPr lang="ru-RU" i="1" dirty="0" smtClean="0"/>
              <a:t>, </a:t>
            </a:r>
          </a:p>
          <a:p>
            <a:pPr algn="r"/>
            <a:r>
              <a:rPr lang="ru-RU" i="1" dirty="0" smtClean="0"/>
              <a:t>учитель русского языка и литературы ,</a:t>
            </a:r>
          </a:p>
          <a:p>
            <a:pPr algn="r"/>
            <a:r>
              <a:rPr lang="ru-RU" i="1" dirty="0" smtClean="0"/>
              <a:t>МКОУ «</a:t>
            </a:r>
            <a:r>
              <a:rPr lang="ru-RU" i="1" dirty="0" err="1" smtClean="0"/>
              <a:t>Белогорская</a:t>
            </a:r>
            <a:r>
              <a:rPr lang="ru-RU" i="1" dirty="0" smtClean="0"/>
              <a:t> СШ №4»</a:t>
            </a:r>
          </a:p>
          <a:p>
            <a:pPr algn="r"/>
            <a:r>
              <a:rPr lang="ru-RU" i="1" dirty="0" smtClean="0"/>
              <a:t> г.Белогорска Республики Крым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00063"/>
            <a:ext cx="8401050" cy="2928937"/>
          </a:xfrm>
        </p:spPr>
        <p:txBody>
          <a:bodyPr>
            <a:noAutofit/>
          </a:bodyPr>
          <a:lstStyle/>
          <a:p>
            <a:pPr lvl="8">
              <a:lnSpc>
                <a:spcPct val="150000"/>
              </a:lnSpc>
            </a:pPr>
            <a:r>
              <a:rPr lang="ru-RU" sz="2400" dirty="0" smtClean="0">
                <a:solidFill>
                  <a:schemeClr val="bg1"/>
                </a:solidFill>
                <a:latin typeface="Times New Roman" pitchFamily="18" charset="0"/>
                <a:cs typeface="Times New Roman" pitchFamily="18" charset="0"/>
              </a:rPr>
              <a:t>В период  600...1800 нашей эры удешевление и распространение пергамента привело к тому, что потребовался общедоступный пишущий инструмент. Европейцы (в первую очередь испанцы) обнаружили, что можно  использовать определенным образом заточенное гусиное перо  для письма по пергаменту.</a:t>
            </a:r>
            <a:endParaRPr lang="ru-RU" sz="2400" dirty="0">
              <a:solidFill>
                <a:schemeClr val="bg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rot="10104488" flipV="1">
            <a:off x="5210650" y="5349957"/>
            <a:ext cx="2863188" cy="958957"/>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tretch>
            <a:fillRect/>
          </a:stretch>
        </p:blipFill>
        <p:spPr bwMode="auto">
          <a:xfrm rot="21140936">
            <a:off x="482171" y="608989"/>
            <a:ext cx="2156635" cy="2527307"/>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rot="21108130">
            <a:off x="535434" y="3628898"/>
            <a:ext cx="1991208" cy="2643196"/>
          </a:xfrm>
          <a:prstGeom prst="rect">
            <a:avLst/>
          </a:prstGeom>
          <a:noFill/>
          <a:ln w="9525">
            <a:noFill/>
            <a:miter lim="800000"/>
            <a:headEnd/>
            <a:tailEnd/>
          </a:ln>
          <a:effectLst/>
        </p:spPr>
      </p:pic>
    </p:spTree>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404813"/>
            <a:ext cx="8229600" cy="5327650"/>
          </a:xfrm>
        </p:spPr>
        <p:txBody>
          <a:bodyPr>
            <a:normAutofit fontScale="40000" lnSpcReduction="20000"/>
          </a:bodyPr>
          <a:lstStyle/>
          <a:p>
            <a:pPr algn="just">
              <a:lnSpc>
                <a:spcPct val="170000"/>
              </a:lnSpc>
              <a:buNone/>
            </a:pPr>
            <a:r>
              <a:rPr lang="ru-RU"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Первым </a:t>
            </a:r>
            <a:r>
              <a:rPr lang="ru-RU" sz="4000" dirty="0" smtClean="0">
                <a:latin typeface="Times New Roman" pitchFamily="18" charset="0"/>
                <a:cs typeface="Times New Roman" pitchFamily="18" charset="0"/>
              </a:rPr>
              <a:t>видом связи в истории человечества стали гонцы — вначале пешие, позднее конные. В Древней Греции, Персии, Египте, Китае, Римской империи существовала хорошо налаженная государственная почтовая связь: письменные сообщения пересылались с пешими и конными гонцами по принципу эстафеты. В </a:t>
            </a:r>
            <a:r>
              <a:rPr lang="ru-RU" sz="4000" u="sng" dirty="0" smtClean="0">
                <a:latin typeface="Times New Roman" pitchFamily="18" charset="0"/>
                <a:cs typeface="Times New Roman" pitchFamily="18" charset="0"/>
                <a:hlinkClick r:id="rId2" tooltip="Греция"/>
              </a:rPr>
              <a:t>Греции</a:t>
            </a:r>
            <a:r>
              <a:rPr lang="ru-RU" sz="4000" dirty="0" smtClean="0">
                <a:latin typeface="Times New Roman" pitchFamily="18" charset="0"/>
                <a:cs typeface="Times New Roman" pitchFamily="18" charset="0"/>
              </a:rPr>
              <a:t> почтовая система не могла развиться из-за множества воюющих между собой городов-государств. Правительства для передачи сообщений имели в своем распоряжении только пеших посланцев. Они назывались </a:t>
            </a:r>
            <a:r>
              <a:rPr lang="ru-RU" sz="4000" b="1" i="1" dirty="0" err="1" smtClean="0">
                <a:latin typeface="Times New Roman" pitchFamily="18" charset="0"/>
                <a:cs typeface="Times New Roman" pitchFamily="18" charset="0"/>
              </a:rPr>
              <a:t>гемеродромами</a:t>
            </a:r>
            <a:r>
              <a:rPr lang="ru-RU" sz="4000" b="1"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3" tooltip="Греческий язык"/>
              </a:rPr>
              <a:t>греч.</a:t>
            </a:r>
            <a:r>
              <a:rPr lang="ru-RU" sz="4000" dirty="0" smtClean="0">
                <a:latin typeface="Times New Roman" pitchFamily="18" charset="0"/>
                <a:cs typeface="Times New Roman" pitchFamily="18" charset="0"/>
              </a:rPr>
              <a:t> </a:t>
            </a:r>
            <a:r>
              <a:rPr lang="el-GR" sz="4000" dirty="0" smtClean="0">
                <a:latin typeface="Times New Roman" pitchFamily="18" charset="0"/>
                <a:cs typeface="Times New Roman" pitchFamily="18" charset="0"/>
              </a:rPr>
              <a:t>ημερόδρομος</a:t>
            </a:r>
            <a:r>
              <a:rPr lang="ru-RU" sz="4000" dirty="0" smtClean="0">
                <a:latin typeface="Times New Roman" pitchFamily="18" charset="0"/>
                <a:cs typeface="Times New Roman" pitchFamily="18" charset="0"/>
              </a:rPr>
              <a:t>). Гонцы-бегуны преодолевали за час расстояние в 55 стадий (около 10 км) и за один рейс — 400—500 стадий.</a:t>
            </a:r>
          </a:p>
          <a:p>
            <a:pPr algn="just">
              <a:lnSpc>
                <a:spcPct val="170000"/>
              </a:lnSpc>
              <a:buNone/>
            </a:pPr>
            <a:r>
              <a:rPr lang="ru-RU" sz="4000" dirty="0" smtClean="0">
                <a:latin typeface="Times New Roman" pitchFamily="18" charset="0"/>
                <a:cs typeface="Times New Roman" pitchFamily="18" charset="0"/>
              </a:rPr>
              <a:t>            Самый </a:t>
            </a:r>
            <a:r>
              <a:rPr lang="ru-RU" sz="4000" dirty="0" smtClean="0">
                <a:latin typeface="Times New Roman" pitchFamily="18" charset="0"/>
                <a:cs typeface="Times New Roman" pitchFamily="18" charset="0"/>
              </a:rPr>
              <a:t>известный из этих курьеров был </a:t>
            </a:r>
            <a:r>
              <a:rPr lang="ru-RU" sz="4000" dirty="0" err="1" smtClean="0">
                <a:latin typeface="Times New Roman" pitchFamily="18" charset="0"/>
                <a:cs typeface="Times New Roman" pitchFamily="18" charset="0"/>
              </a:rPr>
              <a:t>Филиппид</a:t>
            </a:r>
            <a:r>
              <a:rPr lang="ru-RU" sz="4000" dirty="0" smtClean="0">
                <a:latin typeface="Times New Roman" pitchFamily="18" charset="0"/>
                <a:cs typeface="Times New Roman" pitchFamily="18" charset="0"/>
              </a:rPr>
              <a:t>, который по преданию </a:t>
            </a:r>
            <a:r>
              <a:rPr lang="ru-RU" sz="4000" u="sng" dirty="0" smtClean="0">
                <a:latin typeface="Times New Roman" pitchFamily="18" charset="0"/>
                <a:cs typeface="Times New Roman" pitchFamily="18" charset="0"/>
                <a:hlinkClick r:id="rId4" tooltip="Плутарх"/>
              </a:rPr>
              <a:t>Плутарха</a:t>
            </a:r>
            <a:r>
              <a:rPr lang="ru-RU" sz="4000" dirty="0" smtClean="0">
                <a:latin typeface="Times New Roman" pitchFamily="18" charset="0"/>
                <a:cs typeface="Times New Roman" pitchFamily="18" charset="0"/>
              </a:rPr>
              <a:t> в </a:t>
            </a:r>
            <a:r>
              <a:rPr lang="ru-RU" sz="4000" u="sng" dirty="0" smtClean="0">
                <a:latin typeface="Times New Roman" pitchFamily="18" charset="0"/>
                <a:cs typeface="Times New Roman" pitchFamily="18" charset="0"/>
                <a:hlinkClick r:id="rId5" tooltip="490 до н. э."/>
              </a:rPr>
              <a:t>490 году до н. э.</a:t>
            </a:r>
            <a:r>
              <a:rPr lang="ru-RU" sz="4000" dirty="0" smtClean="0">
                <a:latin typeface="Times New Roman" pitchFamily="18" charset="0"/>
                <a:cs typeface="Times New Roman" pitchFamily="18" charset="0"/>
              </a:rPr>
              <a:t> донёс в </a:t>
            </a:r>
            <a:r>
              <a:rPr lang="ru-RU" sz="4000" u="sng" dirty="0" smtClean="0">
                <a:latin typeface="Times New Roman" pitchFamily="18" charset="0"/>
                <a:cs typeface="Times New Roman" pitchFamily="18" charset="0"/>
                <a:hlinkClick r:id="rId6" tooltip="Афины"/>
              </a:rPr>
              <a:t>Афины</a:t>
            </a:r>
            <a:r>
              <a:rPr lang="ru-RU" sz="4000" dirty="0" smtClean="0">
                <a:latin typeface="Times New Roman" pitchFamily="18" charset="0"/>
                <a:cs typeface="Times New Roman" pitchFamily="18" charset="0"/>
              </a:rPr>
              <a:t> известие о победе в </a:t>
            </a:r>
            <a:r>
              <a:rPr lang="ru-RU" sz="4000" u="sng" dirty="0" smtClean="0">
                <a:latin typeface="Times New Roman" pitchFamily="18" charset="0"/>
                <a:cs typeface="Times New Roman" pitchFamily="18" charset="0"/>
                <a:hlinkClick r:id="rId7" tooltip="Битва при Марафоне"/>
              </a:rPr>
              <a:t>битве при Марафоне</a:t>
            </a:r>
            <a:r>
              <a:rPr lang="ru-RU" sz="4000" dirty="0" smtClean="0">
                <a:latin typeface="Times New Roman" pitchFamily="18" charset="0"/>
                <a:cs typeface="Times New Roman" pitchFamily="18" charset="0"/>
              </a:rPr>
              <a:t> и умер от истощения. Этот бег был первым </a:t>
            </a:r>
            <a:r>
              <a:rPr lang="ru-RU" sz="4000" u="sng" dirty="0" smtClean="0">
                <a:latin typeface="Times New Roman" pitchFamily="18" charset="0"/>
                <a:cs typeface="Times New Roman" pitchFamily="18" charset="0"/>
                <a:hlinkClick r:id="rId8" tooltip="Марафон"/>
              </a:rPr>
              <a:t>Марафоном</a:t>
            </a:r>
            <a:r>
              <a:rPr lang="ru-RU" sz="4000" dirty="0" smtClean="0">
                <a:latin typeface="Times New Roman" pitchFamily="18" charset="0"/>
                <a:cs typeface="Times New Roman" pitchFamily="18" charset="0"/>
              </a:rPr>
              <a:t> в истории. </a:t>
            </a:r>
            <a:r>
              <a:rPr lang="ru-RU" sz="4000" dirty="0" err="1" smtClean="0">
                <a:latin typeface="Times New Roman" pitchFamily="18" charset="0"/>
                <a:cs typeface="Times New Roman" pitchFamily="18" charset="0"/>
              </a:rPr>
              <a:t>Филипид</a:t>
            </a:r>
            <a:r>
              <a:rPr lang="ru-RU" sz="4000" dirty="0" smtClean="0">
                <a:latin typeface="Times New Roman" pitchFamily="18" charset="0"/>
                <a:cs typeface="Times New Roman" pitchFamily="18" charset="0"/>
              </a:rPr>
              <a:t> передал только устное послание.</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upload.wikimedia.org/wikipedia/commons/5/5d/Bm-michel-berlin852.jpg"/>
          <p:cNvPicPr>
            <a:picLocks noChangeAspect="1" noChangeArrowheads="1"/>
          </p:cNvPicPr>
          <p:nvPr/>
        </p:nvPicPr>
        <p:blipFill>
          <a:blip r:embed="rId2" cstate="print"/>
          <a:srcRect/>
          <a:stretch>
            <a:fillRect/>
          </a:stretch>
        </p:blipFill>
        <p:spPr bwMode="auto">
          <a:xfrm>
            <a:off x="179512" y="0"/>
            <a:ext cx="4324350" cy="4797152"/>
          </a:xfrm>
          <a:prstGeom prst="rect">
            <a:avLst/>
          </a:prstGeom>
          <a:noFill/>
        </p:spPr>
      </p:pic>
      <p:pic>
        <p:nvPicPr>
          <p:cNvPr id="36868" name="Picture 4" descr="http://www.itishistory.ru/1i/images4/img531a.jpg"/>
          <p:cNvPicPr>
            <a:picLocks noChangeAspect="1" noChangeArrowheads="1"/>
          </p:cNvPicPr>
          <p:nvPr/>
        </p:nvPicPr>
        <p:blipFill>
          <a:blip r:embed="rId3" cstate="print"/>
          <a:srcRect/>
          <a:stretch>
            <a:fillRect/>
          </a:stretch>
        </p:blipFill>
        <p:spPr bwMode="auto">
          <a:xfrm>
            <a:off x="4644008" y="1484784"/>
            <a:ext cx="4104456" cy="44245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92697"/>
            <a:ext cx="7776864" cy="830997"/>
          </a:xfrm>
          <a:prstGeom prst="rect">
            <a:avLst/>
          </a:prstGeom>
        </p:spPr>
        <p:txBody>
          <a:bodyPr wrap="square">
            <a:spAutoFit/>
          </a:bodyPr>
          <a:lstStyle/>
          <a:p>
            <a:r>
              <a:rPr lang="ru-RU" sz="2400" dirty="0" smtClean="0">
                <a:latin typeface="Times New Roman" pitchFamily="18" charset="0"/>
                <a:cs typeface="Times New Roman" pitchFamily="18" charset="0"/>
              </a:rPr>
              <a:t>   Для </a:t>
            </a:r>
            <a:r>
              <a:rPr lang="ru-RU" sz="2400" dirty="0" smtClean="0">
                <a:latin typeface="Times New Roman" pitchFamily="18" charset="0"/>
                <a:cs typeface="Times New Roman" pitchFamily="18" charset="0"/>
              </a:rPr>
              <a:t>передачи особо спешных сообщений уже в древности посылали верховых гонцов</a:t>
            </a:r>
            <a:r>
              <a:rPr lang="ru-RU" sz="1600" dirty="0" smtClean="0"/>
              <a:t>. </a:t>
            </a:r>
            <a:endParaRPr lang="ru-RU" sz="1600" dirty="0"/>
          </a:p>
        </p:txBody>
      </p:sp>
      <p:pic>
        <p:nvPicPr>
          <p:cNvPr id="38914" name="Picture 2" descr="http://belstory.ru/wp-content/uploads/2012/04/clip_image0025.jpg"/>
          <p:cNvPicPr>
            <a:picLocks noChangeAspect="1" noChangeArrowheads="1"/>
          </p:cNvPicPr>
          <p:nvPr/>
        </p:nvPicPr>
        <p:blipFill>
          <a:blip r:embed="rId2" cstate="print"/>
          <a:srcRect/>
          <a:stretch>
            <a:fillRect/>
          </a:stretch>
        </p:blipFill>
        <p:spPr bwMode="auto">
          <a:xfrm>
            <a:off x="611560" y="1700808"/>
            <a:ext cx="3457575" cy="3867150"/>
          </a:xfrm>
          <a:prstGeom prst="rect">
            <a:avLst/>
          </a:prstGeom>
          <a:noFill/>
        </p:spPr>
      </p:pic>
      <p:pic>
        <p:nvPicPr>
          <p:cNvPr id="38916" name="Picture 4" descr="http://content.foto.mail.ru/mail/schurik.56/38073/s-38276.jpg"/>
          <p:cNvPicPr>
            <a:picLocks noChangeAspect="1" noChangeArrowheads="1"/>
          </p:cNvPicPr>
          <p:nvPr/>
        </p:nvPicPr>
        <p:blipFill>
          <a:blip r:embed="rId3" cstate="print"/>
          <a:srcRect/>
          <a:stretch>
            <a:fillRect/>
          </a:stretch>
        </p:blipFill>
        <p:spPr bwMode="auto">
          <a:xfrm>
            <a:off x="4427984" y="2132856"/>
            <a:ext cx="4494713" cy="30192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60350"/>
            <a:ext cx="8820150" cy="3168650"/>
          </a:xfrm>
        </p:spPr>
        <p:txBody>
          <a:bodyPr>
            <a:normAutofit/>
          </a:bodyPr>
          <a:lstStyle/>
          <a:p>
            <a:pPr algn="just">
              <a:lnSpc>
                <a:spcPct val="150000"/>
              </a:lnSpc>
              <a:buNone/>
            </a:pPr>
            <a:r>
              <a:rPr lang="ru-RU" sz="2400" dirty="0" smtClean="0">
                <a:solidFill>
                  <a:schemeClr val="bg1"/>
                </a:solidFill>
                <a:latin typeface="Times New Roman" pitchFamily="18" charset="0"/>
                <a:cs typeface="Times New Roman" pitchFamily="18" charset="0"/>
              </a:rPr>
              <a:t>      </a:t>
            </a:r>
            <a:r>
              <a:rPr lang="ru-RU" sz="1800" dirty="0" smtClean="0">
                <a:solidFill>
                  <a:schemeClr val="bg1"/>
                </a:solidFill>
                <a:latin typeface="Times New Roman" pitchFamily="18" charset="0"/>
                <a:cs typeface="Times New Roman" pitchFamily="18" charset="0"/>
              </a:rPr>
              <a:t>Для </a:t>
            </a:r>
            <a:r>
              <a:rPr lang="ru-RU" sz="1800" dirty="0" smtClean="0">
                <a:solidFill>
                  <a:schemeClr val="bg1"/>
                </a:solidFill>
                <a:latin typeface="Times New Roman" pitchFamily="18" charset="0"/>
                <a:cs typeface="Times New Roman" pitchFamily="18" charset="0"/>
              </a:rPr>
              <a:t>транспортировки писем также применяли почтовых голубей</a:t>
            </a:r>
            <a:r>
              <a:rPr lang="ru-RU" sz="1800" dirty="0" smtClean="0">
                <a:solidFill>
                  <a:schemeClr val="bg1"/>
                </a:solidFill>
                <a:latin typeface="Times New Roman" pitchFamily="18" charset="0"/>
                <a:cs typeface="Times New Roman" pitchFamily="18" charset="0"/>
              </a:rPr>
              <a:t>.</a:t>
            </a:r>
            <a:r>
              <a:rPr lang="ru-RU" sz="1800" dirty="0" smtClean="0">
                <a:latin typeface="Times New Roman" pitchFamily="18" charset="0"/>
                <a:cs typeface="Times New Roman" pitchFamily="18" charset="0"/>
              </a:rPr>
              <a:t> Голубей особых пород отличает прекрасная память, привязанность к месту гнездования и отличные навигационные способности. </a:t>
            </a:r>
            <a:r>
              <a:rPr lang="ru-RU" sz="1800" dirty="0" err="1" smtClean="0">
                <a:latin typeface="Times New Roman" pitchFamily="18" charset="0"/>
                <a:cs typeface="Times New Roman" pitchFamily="18" charset="0"/>
              </a:rPr>
              <a:t>Голубеграммы</a:t>
            </a:r>
            <a:r>
              <a:rPr lang="ru-RU" sz="1800" dirty="0" smtClean="0">
                <a:latin typeface="Times New Roman" pitchFamily="18" charset="0"/>
                <a:cs typeface="Times New Roman" pitchFamily="18" charset="0"/>
              </a:rPr>
              <a:t> применялись для военных и гражданских целей. Знания об удивительных характеристиках голубей еще в древности натолкнули людей на мысль использовать их для быстрой передачи важных письменных сообщений. Они так и назывались «</a:t>
            </a:r>
            <a:r>
              <a:rPr lang="ru-RU" sz="1800" dirty="0" err="1" smtClean="0">
                <a:latin typeface="Times New Roman" pitchFamily="18" charset="0"/>
                <a:cs typeface="Times New Roman" pitchFamily="18" charset="0"/>
              </a:rPr>
              <a:t>голубеграммы</a:t>
            </a:r>
            <a:r>
              <a:rPr lang="ru-RU"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nSpc>
                <a:spcPct val="150000"/>
              </a:lnSpc>
              <a:buNone/>
            </a:pPr>
            <a:endParaRPr lang="ru-RU" sz="2400" dirty="0" smtClean="0">
              <a:solidFill>
                <a:schemeClr val="bg1"/>
              </a:solidFill>
              <a:latin typeface="Times New Roman" pitchFamily="18" charset="0"/>
              <a:cs typeface="Times New Roman" pitchFamily="18" charset="0"/>
            </a:endParaRPr>
          </a:p>
          <a:p>
            <a:endParaRPr lang="ru-RU" dirty="0" smtClean="0"/>
          </a:p>
          <a:p>
            <a:pPr>
              <a:buNone/>
            </a:pPr>
            <a:endParaRPr lang="ru-RU" dirty="0"/>
          </a:p>
        </p:txBody>
      </p:sp>
      <p:pic>
        <p:nvPicPr>
          <p:cNvPr id="4098" name="Picture 2"/>
          <p:cNvPicPr>
            <a:picLocks noChangeAspect="1" noChangeArrowheads="1"/>
          </p:cNvPicPr>
          <p:nvPr/>
        </p:nvPicPr>
        <p:blipFill>
          <a:blip r:embed="rId2" cstate="print"/>
          <a:srcRect/>
          <a:stretch>
            <a:fillRect/>
          </a:stretch>
        </p:blipFill>
        <p:spPr bwMode="auto">
          <a:xfrm rot="21101603">
            <a:off x="6798358" y="3008830"/>
            <a:ext cx="2258076" cy="1376215"/>
          </a:xfrm>
          <a:prstGeom prst="rect">
            <a:avLst/>
          </a:prstGeom>
          <a:noFill/>
          <a:ln w="9525">
            <a:noFill/>
            <a:miter lim="800000"/>
            <a:headEnd/>
            <a:tailEnd/>
          </a:ln>
          <a:effectLst/>
        </p:spPr>
      </p:pic>
      <p:pic>
        <p:nvPicPr>
          <p:cNvPr id="10242" name="Picture 2" descr="https://im0-tub-ru.yandex.net/i?id=238dd1f3e4ba3f0632ceecfbb3e19df1&amp;n=33&amp;h=190&amp;w=240"/>
          <p:cNvPicPr>
            <a:picLocks noChangeAspect="1" noChangeArrowheads="1"/>
          </p:cNvPicPr>
          <p:nvPr/>
        </p:nvPicPr>
        <p:blipFill>
          <a:blip r:embed="rId3" cstate="print"/>
          <a:srcRect/>
          <a:stretch>
            <a:fillRect/>
          </a:stretch>
        </p:blipFill>
        <p:spPr bwMode="auto">
          <a:xfrm>
            <a:off x="251520" y="2924944"/>
            <a:ext cx="3377489" cy="2673847"/>
          </a:xfrm>
          <a:prstGeom prst="rect">
            <a:avLst/>
          </a:prstGeom>
          <a:noFill/>
        </p:spPr>
      </p:pic>
      <p:pic>
        <p:nvPicPr>
          <p:cNvPr id="10246" name="Picture 6" descr="http://www.fonstola.ru/pic/201310/1400x1050/fonstola.ru-130583.jpg"/>
          <p:cNvPicPr>
            <a:picLocks noChangeAspect="1" noChangeArrowheads="1"/>
          </p:cNvPicPr>
          <p:nvPr/>
        </p:nvPicPr>
        <p:blipFill>
          <a:blip r:embed="rId4" cstate="print"/>
          <a:srcRect/>
          <a:stretch>
            <a:fillRect/>
          </a:stretch>
        </p:blipFill>
        <p:spPr bwMode="auto">
          <a:xfrm>
            <a:off x="3779912" y="4077072"/>
            <a:ext cx="3072342" cy="2304256"/>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32657"/>
            <a:ext cx="8319868" cy="5078313"/>
          </a:xfrm>
          <a:prstGeom prst="rect">
            <a:avLst/>
          </a:prstGeom>
        </p:spPr>
        <p:txBody>
          <a:bodyPr wrap="square">
            <a:spAutoFit/>
          </a:bodyPr>
          <a:lstStyle/>
          <a:p>
            <a:pPr>
              <a:lnSpc>
                <a:spcPct val="150000"/>
              </a:lnSpc>
            </a:pPr>
            <a:r>
              <a:rPr lang="ru-RU" sz="2400" dirty="0" smtClean="0">
                <a:solidFill>
                  <a:schemeClr val="bg1"/>
                </a:solidFill>
                <a:latin typeface="Times New Roman" pitchFamily="18" charset="0"/>
                <a:cs typeface="Times New Roman" pitchFamily="18" charset="0"/>
              </a:rPr>
              <a:t>     Экспедиция </a:t>
            </a:r>
            <a:r>
              <a:rPr lang="ru-RU" sz="2400" dirty="0" smtClean="0">
                <a:solidFill>
                  <a:schemeClr val="bg1"/>
                </a:solidFill>
                <a:latin typeface="Times New Roman" pitchFamily="18" charset="0"/>
                <a:cs typeface="Times New Roman" pitchFamily="18" charset="0"/>
              </a:rPr>
              <a:t>Магеллана привезла из Китая в Европу заморское клейкое вещество, названное впоследствии сургучом. Только несколько мастеров могли его изготовить, поэтому сургучные печати оберегали тайны особо важных персон. Для того чтобы прочесть письмо, нужно было сломать печати, отсюда и пошло выражение «распечатать письмо».</a:t>
            </a:r>
          </a:p>
          <a:p>
            <a:pPr>
              <a:lnSpc>
                <a:spcPct val="150000"/>
              </a:lnSpc>
            </a:pPr>
            <a:r>
              <a:rPr lang="ru-RU" sz="2400" dirty="0" smtClean="0">
                <a:solidFill>
                  <a:schemeClr val="bg1"/>
                </a:solidFill>
                <a:latin typeface="Times New Roman" pitchFamily="18" charset="0"/>
                <a:cs typeface="Times New Roman" pitchFamily="18" charset="0"/>
              </a:rPr>
              <a:t>     В </a:t>
            </a:r>
            <a:r>
              <a:rPr lang="ru-RU" sz="2400" dirty="0" smtClean="0">
                <a:solidFill>
                  <a:schemeClr val="bg1"/>
                </a:solidFill>
                <a:latin typeface="Times New Roman" pitchFamily="18" charset="0"/>
                <a:cs typeface="Times New Roman" pitchFamily="18" charset="0"/>
              </a:rPr>
              <a:t>середине 17 века на сургучные печати стали ставить штемпели.</a:t>
            </a:r>
            <a:endParaRPr lang="ru-RU" sz="2400" dirty="0">
              <a:solidFill>
                <a:schemeClr val="bg1"/>
              </a:solidFill>
              <a:latin typeface="Times New Roman" pitchFamily="18" charset="0"/>
              <a:cs typeface="Times New Roman" pitchFamily="18" charset="0"/>
            </a:endParaRPr>
          </a:p>
        </p:txBody>
      </p:sp>
      <p:pic>
        <p:nvPicPr>
          <p:cNvPr id="4" name="Picture 2" descr="http://lermontovka-spb.ru/m/t/event_photo/%D0%BF%D0%B8%D1%81%D1%89%D0%B7%D1%88%D0%BD%D1%80%D1%87%D0%B0%D1%86_large.jpg"/>
          <p:cNvPicPr>
            <a:picLocks noChangeAspect="1" noChangeArrowheads="1"/>
          </p:cNvPicPr>
          <p:nvPr/>
        </p:nvPicPr>
        <p:blipFill>
          <a:blip r:embed="rId2" cstate="print"/>
          <a:srcRect/>
          <a:stretch>
            <a:fillRect/>
          </a:stretch>
        </p:blipFill>
        <p:spPr bwMode="auto">
          <a:xfrm>
            <a:off x="5004048" y="4797152"/>
            <a:ext cx="3528392" cy="1914004"/>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6429388" y="357166"/>
            <a:ext cx="2357454" cy="3300436"/>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rot="954945">
            <a:off x="5565965" y="3768576"/>
            <a:ext cx="3322804" cy="2325962"/>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2786050" y="5072074"/>
            <a:ext cx="2989054" cy="1554308"/>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l="10063" t="16874" r="5730" b="10323"/>
          <a:stretch>
            <a:fillRect/>
          </a:stretch>
        </p:blipFill>
        <p:spPr bwMode="auto">
          <a:xfrm rot="21255695">
            <a:off x="428844" y="5069039"/>
            <a:ext cx="1443727" cy="1506269"/>
          </a:xfrm>
          <a:prstGeom prst="rect">
            <a:avLst/>
          </a:prstGeom>
          <a:noFill/>
          <a:ln w="9525">
            <a:noFill/>
            <a:miter lim="800000"/>
            <a:headEnd/>
            <a:tailEnd/>
          </a:ln>
          <a:effectLst/>
        </p:spPr>
      </p:pic>
      <p:sp>
        <p:nvSpPr>
          <p:cNvPr id="2" name="Прямоугольник 1"/>
          <p:cNvSpPr/>
          <p:nvPr/>
        </p:nvSpPr>
        <p:spPr>
          <a:xfrm>
            <a:off x="500034" y="214291"/>
            <a:ext cx="6643734" cy="5632311"/>
          </a:xfrm>
          <a:prstGeom prst="rect">
            <a:avLst/>
          </a:prstGeom>
        </p:spPr>
        <p:txBody>
          <a:bodyPr wrap="square">
            <a:spAutoFit/>
          </a:bodyPr>
          <a:lstStyle/>
          <a:p>
            <a:r>
              <a:rPr lang="ru-RU" sz="2400" dirty="0" smtClean="0">
                <a:solidFill>
                  <a:schemeClr val="bg1"/>
                </a:solidFill>
                <a:latin typeface="Times New Roman" pitchFamily="18" charset="0"/>
                <a:cs typeface="Times New Roman" pitchFamily="18" charset="0"/>
              </a:rPr>
              <a:t>Бумажные конверты появились в 1820 году.</a:t>
            </a:r>
          </a:p>
          <a:p>
            <a:r>
              <a:rPr lang="ru-RU" sz="2400" dirty="0" smtClean="0">
                <a:solidFill>
                  <a:schemeClr val="bg1"/>
                </a:solidFill>
                <a:latin typeface="Times New Roman" pitchFamily="18" charset="0"/>
                <a:cs typeface="Times New Roman" pitchFamily="18" charset="0"/>
              </a:rPr>
              <a:t>Торговец </a:t>
            </a:r>
            <a:r>
              <a:rPr lang="ru-RU" sz="2400" dirty="0" err="1" smtClean="0">
                <a:solidFill>
                  <a:schemeClr val="bg1"/>
                </a:solidFill>
                <a:latin typeface="Times New Roman" pitchFamily="18" charset="0"/>
                <a:cs typeface="Times New Roman" pitchFamily="18" charset="0"/>
              </a:rPr>
              <a:t>Бревер</a:t>
            </a:r>
            <a:r>
              <a:rPr lang="ru-RU" sz="2400" dirty="0" smtClean="0">
                <a:solidFill>
                  <a:schemeClr val="bg1"/>
                </a:solidFill>
                <a:latin typeface="Times New Roman" pitchFamily="18" charset="0"/>
                <a:cs typeface="Times New Roman" pitchFamily="18" charset="0"/>
              </a:rPr>
              <a:t> из города Брайтона, имевший свою фабрику по производству бумаги, сделал небольшую партию специальных пакетов для писем и бесплатно раздавал их своим клиентам. Спрос оказался ошеломляющим – эта вещичка оказалась очень модной, и все хотели отправлять свои письма в таких пакетах. Сначала их изготовляли вручную, но когда спрос повысился, в Лондоне изобрели первую машину по изготовлению конвертов, от маленьких (для визитных карточек) до больших размеров. Они все так же склеивались сургучом, пока француз </a:t>
            </a:r>
            <a:r>
              <a:rPr lang="ru-RU" sz="2400" dirty="0" err="1" smtClean="0">
                <a:solidFill>
                  <a:schemeClr val="bg1"/>
                </a:solidFill>
                <a:latin typeface="Times New Roman" pitchFamily="18" charset="0"/>
                <a:cs typeface="Times New Roman" pitchFamily="18" charset="0"/>
              </a:rPr>
              <a:t>Пуарье</a:t>
            </a:r>
            <a:r>
              <a:rPr lang="ru-RU" sz="2400" dirty="0" smtClean="0">
                <a:solidFill>
                  <a:schemeClr val="bg1"/>
                </a:solidFill>
                <a:latin typeface="Times New Roman" pitchFamily="18" charset="0"/>
                <a:cs typeface="Times New Roman" pitchFamily="18" charset="0"/>
              </a:rPr>
              <a:t> не придумал проклеивать клапан конверта.</a:t>
            </a:r>
            <a:endParaRPr lang="ru-RU" sz="2400" dirty="0">
              <a:solidFill>
                <a:schemeClr val="bg1"/>
              </a:solidFill>
              <a:latin typeface="Times New Roman" pitchFamily="18" charset="0"/>
              <a:cs typeface="Times New Roman" pitchFamily="18" charset="0"/>
            </a:endParaRPr>
          </a:p>
        </p:txBody>
      </p:sp>
    </p:spTree>
  </p:cSld>
  <p:clrMapOvr>
    <a:masterClrMapping/>
  </p:clrMapOvr>
  <p:transition spd="slow">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pasibodedu.ucoz.ru/_ph/1/671912202.jpg"/>
          <p:cNvPicPr>
            <a:picLocks noChangeAspect="1" noChangeArrowheads="1"/>
          </p:cNvPicPr>
          <p:nvPr/>
        </p:nvPicPr>
        <p:blipFill>
          <a:blip r:embed="rId2" cstate="print"/>
          <a:srcRect/>
          <a:stretch>
            <a:fillRect/>
          </a:stretch>
        </p:blipFill>
        <p:spPr bwMode="auto">
          <a:xfrm>
            <a:off x="323528" y="1700808"/>
            <a:ext cx="8208912" cy="4766469"/>
          </a:xfrm>
          <a:prstGeom prst="rect">
            <a:avLst/>
          </a:prstGeom>
          <a:noFill/>
        </p:spPr>
      </p:pic>
      <p:sp>
        <p:nvSpPr>
          <p:cNvPr id="3074" name="Rectangle 2"/>
          <p:cNvSpPr>
            <a:spLocks noChangeArrowheads="1"/>
          </p:cNvSpPr>
          <p:nvPr/>
        </p:nvSpPr>
        <p:spPr bwMode="auto">
          <a:xfrm>
            <a:off x="0" y="431687"/>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Было время, когда письма не отправляли в конвертах, на них не было марок, их складывали треугольником и ставили штемпель полевой почты (обращение к доске, на которой в качестве экспоната помещено письмо военных лет).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эти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треугольнички</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находили своего адресата.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5102" t="6228" r="10204" b="11721"/>
          <a:stretch>
            <a:fillRect/>
          </a:stretch>
        </p:blipFill>
        <p:spPr bwMode="auto">
          <a:xfrm>
            <a:off x="971600" y="188640"/>
            <a:ext cx="6000792" cy="4000528"/>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cstate="print"/>
          <a:srcRect/>
          <a:stretch>
            <a:fillRect/>
          </a:stretch>
        </p:blipFill>
        <p:spPr bwMode="auto">
          <a:xfrm rot="515352">
            <a:off x="5502800" y="4182788"/>
            <a:ext cx="3194559" cy="2129706"/>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rot="304556">
            <a:off x="684755" y="4536825"/>
            <a:ext cx="2967850" cy="1978567"/>
          </a:xfrm>
          <a:prstGeom prst="rect">
            <a:avLst/>
          </a:prstGeom>
          <a:noFill/>
          <a:ln w="9525">
            <a:noFill/>
            <a:miter lim="800000"/>
            <a:headEnd/>
            <a:tailEnd/>
          </a:ln>
          <a:effectLst/>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rushkolnik.ru/tw_files2/urls_3/97/d-96784/img6.jpg"/>
          <p:cNvPicPr>
            <a:picLocks noChangeAspect="1" noChangeArrowheads="1"/>
          </p:cNvPicPr>
          <p:nvPr/>
        </p:nvPicPr>
        <p:blipFill>
          <a:blip r:embed="rId2" cstate="print"/>
          <a:srcRect/>
          <a:stretch>
            <a:fillRect/>
          </a:stretch>
        </p:blipFill>
        <p:spPr bwMode="auto">
          <a:xfrm>
            <a:off x="694789" y="287066"/>
            <a:ext cx="7837651" cy="58782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3.nnm.me/5/f/2/b/f/6551588f01ed0f9470662adf9e8.jpg"/>
          <p:cNvPicPr>
            <a:picLocks noChangeAspect="1" noChangeArrowheads="1"/>
          </p:cNvPicPr>
          <p:nvPr/>
        </p:nvPicPr>
        <p:blipFill>
          <a:blip r:embed="rId2" cstate="print"/>
          <a:srcRect/>
          <a:stretch>
            <a:fillRect/>
          </a:stretch>
        </p:blipFill>
        <p:spPr bwMode="auto">
          <a:xfrm>
            <a:off x="1835696" y="476672"/>
            <a:ext cx="4492780" cy="621501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755576" y="631137"/>
            <a:ext cx="784887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Добрый день, дорогой сын!</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Спасибо за сердечное, но немножко сумбурное письмо, в котором ты стремишься сказать все, что волнует тебя.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...Самовоспитание начинается с самопознания... Самое важное и самое трудное в жизни молодого человека- увидеть себя как бы со сторо­ны, увидеть в свете идеального, героического. Советую тебе: читай побольше о людях, достигших вершины человеческой красоты.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...Создавай такие мгновения, которые помогают тебе увидеть в твоей душе самые сокровенные уголки. В конце концов ты поставишь себе вопро­сы: кто я такой? Во имя чего я живу на свете? Способен ли я на подвиг?</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Читай побольше книг, помни, что книги - это тысячелетняя мудрость человека.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Желаю тебе крепкого здоровья и доброго духа. Обнимаю и целую тебя.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ctr"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Твой отец.(из письма В.А.Сухомлинского)</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077072"/>
            <a:ext cx="7560840" cy="2031325"/>
          </a:xfrm>
          <a:prstGeom prst="rect">
            <a:avLst/>
          </a:prstGeom>
        </p:spPr>
        <p:txBody>
          <a:bodyPr wrap="square">
            <a:spAutoFit/>
          </a:bodyPr>
          <a:lstStyle/>
          <a:p>
            <a:pPr algn="r"/>
            <a:r>
              <a:rPr lang="ru-RU" b="1" i="1" dirty="0" smtClean="0">
                <a:latin typeface="Times New Roman" pitchFamily="18" charset="0"/>
                <a:cs typeface="Times New Roman" pitchFamily="18" charset="0"/>
              </a:rPr>
              <a:t> Нельзя </a:t>
            </a:r>
            <a:r>
              <a:rPr lang="ru-RU" b="1" i="1" dirty="0" smtClean="0">
                <a:latin typeface="Times New Roman" pitchFamily="18" charset="0"/>
                <a:cs typeface="Times New Roman" pitchFamily="18" charset="0"/>
              </a:rPr>
              <a:t>писать в пустоту. Работая                                                    </a:t>
            </a:r>
            <a:r>
              <a:rPr lang="ru-RU" b="1" i="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lgn="r"/>
            <a:r>
              <a:rPr lang="ru-RU" b="1" i="1" dirty="0" smtClean="0">
                <a:latin typeface="Times New Roman" pitchFamily="18" charset="0"/>
                <a:cs typeface="Times New Roman" pitchFamily="18" charset="0"/>
              </a:rPr>
              <a:t>над Письмом, надо представлять                                    </a:t>
            </a:r>
            <a:endParaRPr lang="ru-RU" b="1" dirty="0" smtClean="0">
              <a:latin typeface="Times New Roman" pitchFamily="18" charset="0"/>
              <a:cs typeface="Times New Roman" pitchFamily="18" charset="0"/>
            </a:endParaRPr>
          </a:p>
          <a:p>
            <a:pPr algn="r"/>
            <a:r>
              <a:rPr lang="ru-RU" b="1" i="1" dirty="0" smtClean="0">
                <a:latin typeface="Times New Roman" pitchFamily="18" charset="0"/>
                <a:cs typeface="Times New Roman" pitchFamily="18" charset="0"/>
              </a:rPr>
              <a:t>                                                              того человека, которому ты               </a:t>
            </a:r>
          </a:p>
          <a:p>
            <a:pPr algn="r"/>
            <a:r>
              <a:rPr lang="ru-RU" b="1" i="1" dirty="0" smtClean="0">
                <a:latin typeface="Times New Roman" pitchFamily="18" charset="0"/>
                <a:cs typeface="Times New Roman" pitchFamily="18" charset="0"/>
              </a:rPr>
              <a:t>                                                              пишешь, </a:t>
            </a:r>
            <a:endParaRPr lang="ru-RU" b="1" dirty="0" smtClean="0">
              <a:latin typeface="Times New Roman" pitchFamily="18" charset="0"/>
              <a:cs typeface="Times New Roman" pitchFamily="18" charset="0"/>
            </a:endParaRPr>
          </a:p>
          <a:p>
            <a:pPr algn="r"/>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писать все лучшее, что накопилось</a:t>
            </a:r>
            <a:endParaRPr lang="ru-RU" b="1" dirty="0" smtClean="0">
              <a:latin typeface="Times New Roman" pitchFamily="18" charset="0"/>
              <a:cs typeface="Times New Roman" pitchFamily="18" charset="0"/>
            </a:endParaRPr>
          </a:p>
          <a:p>
            <a:pPr algn="r"/>
            <a:r>
              <a:rPr lang="ru-RU" b="1" i="1" dirty="0" smtClean="0">
                <a:latin typeface="Times New Roman" pitchFamily="18" charset="0"/>
                <a:cs typeface="Times New Roman" pitchFamily="18" charset="0"/>
              </a:rPr>
              <a:t>                                                               у тебя на душе</a:t>
            </a:r>
            <a:r>
              <a:rPr lang="uk-UA"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и на сердце.</a:t>
            </a:r>
            <a:endParaRPr lang="ru-RU" b="1" dirty="0" smtClean="0">
              <a:latin typeface="Times New Roman" pitchFamily="18" charset="0"/>
              <a:cs typeface="Times New Roman" pitchFamily="18" charset="0"/>
            </a:endParaRPr>
          </a:p>
          <a:p>
            <a:pPr algn="r"/>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К. Паустовский</a:t>
            </a:r>
            <a:endParaRPr lang="ru-RU" b="1" dirty="0" smtClean="0">
              <a:latin typeface="Times New Roman" pitchFamily="18" charset="0"/>
              <a:cs typeface="Times New Roman" pitchFamily="18" charset="0"/>
            </a:endParaRPr>
          </a:p>
        </p:txBody>
      </p:sp>
      <p:pic>
        <p:nvPicPr>
          <p:cNvPr id="39938" name="Picture 2" descr="http://wallpaperscraft.ru/image/cached_10409_4719x3048.jpg"/>
          <p:cNvPicPr>
            <a:picLocks noChangeAspect="1" noChangeArrowheads="1"/>
          </p:cNvPicPr>
          <p:nvPr/>
        </p:nvPicPr>
        <p:blipFill>
          <a:blip r:embed="rId2" cstate="print"/>
          <a:srcRect/>
          <a:stretch>
            <a:fillRect/>
          </a:stretch>
        </p:blipFill>
        <p:spPr bwMode="auto">
          <a:xfrm>
            <a:off x="1979712" y="620688"/>
            <a:ext cx="4793848" cy="30963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572132" y="1583832"/>
            <a:ext cx="2719404" cy="4902084"/>
          </a:xfrm>
          <a:prstGeom prst="rect">
            <a:avLst/>
          </a:prstGeom>
          <a:noFill/>
          <a:ln w="9525">
            <a:noFill/>
            <a:miter lim="800000"/>
            <a:headEnd/>
            <a:tailEnd/>
          </a:ln>
          <a:effectLst/>
        </p:spPr>
      </p:pic>
      <p:sp>
        <p:nvSpPr>
          <p:cNvPr id="5" name="Прямоугольник 4"/>
          <p:cNvSpPr/>
          <p:nvPr/>
        </p:nvSpPr>
        <p:spPr>
          <a:xfrm>
            <a:off x="785786" y="428604"/>
            <a:ext cx="7429552" cy="1569660"/>
          </a:xfrm>
          <a:prstGeom prst="rect">
            <a:avLst/>
          </a:prstGeom>
        </p:spPr>
        <p:txBody>
          <a:bodyPr wrap="square">
            <a:spAutoFit/>
          </a:bodyPr>
          <a:lstStyle/>
          <a:p>
            <a:r>
              <a:rPr lang="ru-RU" sz="2400" dirty="0" smtClean="0">
                <a:solidFill>
                  <a:schemeClr val="bg1"/>
                </a:solidFill>
                <a:latin typeface="Times New Roman" pitchFamily="18" charset="0"/>
                <a:cs typeface="Times New Roman" pitchFamily="18" charset="0"/>
              </a:rPr>
              <a:t>Около 4000 лет до н.э. человек начал использовать смоченные глиняные дощечки. При этом ручкой служила деревянная или бронзовая палочка, либо кость.</a:t>
            </a:r>
            <a:endParaRPr lang="ru-RU" sz="2400" dirty="0">
              <a:solidFill>
                <a:schemeClr val="bg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l="5907" t="3937" r="13488" b="2308"/>
          <a:stretch>
            <a:fillRect/>
          </a:stretch>
        </p:blipFill>
        <p:spPr bwMode="auto">
          <a:xfrm rot="20829392">
            <a:off x="3484187" y="1832482"/>
            <a:ext cx="2048156" cy="22711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rot="497289">
            <a:off x="403414" y="3119749"/>
            <a:ext cx="2594236" cy="1314413"/>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l="10632" t="8364" r="11734"/>
          <a:stretch>
            <a:fillRect/>
          </a:stretch>
        </p:blipFill>
        <p:spPr bwMode="auto">
          <a:xfrm rot="1027271">
            <a:off x="2586289" y="3477535"/>
            <a:ext cx="1928099" cy="3094815"/>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10323" t="2882" r="5101"/>
          <a:stretch>
            <a:fillRect/>
          </a:stretch>
        </p:blipFill>
        <p:spPr bwMode="auto">
          <a:xfrm rot="18201468">
            <a:off x="5441382" y="189644"/>
            <a:ext cx="1247699" cy="198249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rot="230058">
            <a:off x="5315538" y="4286255"/>
            <a:ext cx="3328428" cy="217457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rot="20877714">
            <a:off x="931560" y="3352930"/>
            <a:ext cx="2328489" cy="3013517"/>
          </a:xfrm>
          <a:prstGeom prst="rect">
            <a:avLst/>
          </a:prstGeom>
          <a:noFill/>
          <a:ln w="9525">
            <a:noFill/>
            <a:miter lim="800000"/>
            <a:headEnd/>
            <a:tailEnd/>
          </a:ln>
          <a:effectLst/>
        </p:spPr>
      </p:pic>
      <p:sp>
        <p:nvSpPr>
          <p:cNvPr id="2" name="Заголовок 1"/>
          <p:cNvSpPr>
            <a:spLocks noGrp="1"/>
          </p:cNvSpPr>
          <p:nvPr>
            <p:ph type="title"/>
          </p:nvPr>
        </p:nvSpPr>
        <p:spPr>
          <a:xfrm>
            <a:off x="3214678" y="2214554"/>
            <a:ext cx="5357850" cy="2000264"/>
          </a:xfrm>
        </p:spPr>
        <p:txBody>
          <a:bodyPr>
            <a:normAutofit fontScale="90000"/>
          </a:bodyPr>
          <a:lstStyle/>
          <a:p>
            <a:pPr>
              <a:lnSpc>
                <a:spcPct val="150000"/>
              </a:lnSpc>
            </a:pPr>
            <a:r>
              <a:rPr lang="ru-RU" sz="2400" dirty="0" smtClean="0">
                <a:solidFill>
                  <a:schemeClr val="bg1"/>
                </a:solidFill>
                <a:latin typeface="Times New Roman" pitchFamily="18" charset="0"/>
                <a:cs typeface="Times New Roman" pitchFamily="18" charset="0"/>
              </a:rPr>
              <a:t>Около 3000 до н.э. египтяне изобрели форму письма в виде иероглифов. Для письма на папирусе писцы использовали тонкие кисти из тростника или тростниковые ручки..</a:t>
            </a:r>
            <a:endParaRPr lang="ru-RU" sz="2400" dirty="0">
              <a:solidFill>
                <a:schemeClr val="bg1"/>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5" cstate="print"/>
          <a:srcRect/>
          <a:stretch>
            <a:fillRect/>
          </a:stretch>
        </p:blipFill>
        <p:spPr bwMode="auto">
          <a:xfrm rot="207076">
            <a:off x="285720" y="428603"/>
            <a:ext cx="2286016" cy="2571769"/>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428604"/>
            <a:ext cx="8001056" cy="3349956"/>
          </a:xfrm>
          <a:prstGeom prst="rect">
            <a:avLst/>
          </a:prstGeom>
        </p:spPr>
        <p:txBody>
          <a:bodyPr wrap="square">
            <a:spAutoFit/>
          </a:bodyPr>
          <a:lstStyle/>
          <a:p>
            <a:pPr>
              <a:lnSpc>
                <a:spcPct val="150000"/>
              </a:lnSpc>
            </a:pPr>
            <a:r>
              <a:rPr lang="ru-RU" sz="2400" dirty="0" smtClean="0">
                <a:solidFill>
                  <a:schemeClr val="bg1"/>
                </a:solidFill>
                <a:latin typeface="Times New Roman" pitchFamily="18" charset="0"/>
                <a:cs typeface="Times New Roman" pitchFamily="18" charset="0"/>
              </a:rPr>
              <a:t>Около 1300 до н.э. римляне стали использовать письмо по воску. Воск заливался в деревянные </a:t>
            </a:r>
            <a:r>
              <a:rPr lang="ru-RU" sz="2400" dirty="0" err="1" smtClean="0">
                <a:solidFill>
                  <a:schemeClr val="bg1"/>
                </a:solidFill>
                <a:latin typeface="Times New Roman" pitchFamily="18" charset="0"/>
                <a:cs typeface="Times New Roman" pitchFamily="18" charset="0"/>
              </a:rPr>
              <a:t>таблеты</a:t>
            </a:r>
            <a:r>
              <a:rPr lang="ru-RU" sz="2400" dirty="0" smtClean="0">
                <a:solidFill>
                  <a:schemeClr val="bg1"/>
                </a:solidFill>
                <a:latin typeface="Times New Roman" pitchFamily="18" charset="0"/>
                <a:cs typeface="Times New Roman" pitchFamily="18" charset="0"/>
              </a:rPr>
              <a:t>. В это время дано название пишущему инструменту – </a:t>
            </a:r>
            <a:r>
              <a:rPr lang="ru-RU" sz="2400" dirty="0" err="1" smtClean="0">
                <a:solidFill>
                  <a:schemeClr val="bg1"/>
                </a:solidFill>
                <a:latin typeface="Times New Roman" pitchFamily="18" charset="0"/>
                <a:cs typeface="Times New Roman" pitchFamily="18" charset="0"/>
              </a:rPr>
              <a:t>стилус</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stylus</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Стилус</a:t>
            </a:r>
            <a:r>
              <a:rPr lang="ru-RU" sz="2400" dirty="0" smtClean="0">
                <a:solidFill>
                  <a:schemeClr val="bg1"/>
                </a:solidFill>
                <a:latin typeface="Times New Roman" pitchFamily="18" charset="0"/>
                <a:cs typeface="Times New Roman" pitchFamily="18" charset="0"/>
              </a:rPr>
              <a:t> изготавливался из металла. Когда запись становилась не нужна, она стиралась с помощью плоского обратного конца </a:t>
            </a:r>
            <a:r>
              <a:rPr lang="ru-RU" sz="2400" dirty="0" err="1" smtClean="0">
                <a:solidFill>
                  <a:schemeClr val="bg1"/>
                </a:solidFill>
                <a:latin typeface="Times New Roman" pitchFamily="18" charset="0"/>
                <a:cs typeface="Times New Roman" pitchFamily="18" charset="0"/>
              </a:rPr>
              <a:t>стилуса</a:t>
            </a:r>
            <a:r>
              <a:rPr lang="ru-RU" sz="2400" dirty="0" smtClean="0">
                <a:solidFill>
                  <a:schemeClr val="bg1"/>
                </a:solidFill>
                <a:latin typeface="Times New Roman" pitchFamily="18" charset="0"/>
                <a:cs typeface="Times New Roman" pitchFamily="18" charset="0"/>
              </a:rPr>
              <a:t>. </a:t>
            </a:r>
            <a:endParaRPr lang="ru-RU" sz="2400" dirty="0">
              <a:solidFill>
                <a:schemeClr val="bg1"/>
              </a:solidFill>
              <a:latin typeface="Times New Roman" pitchFamily="18" charset="0"/>
              <a:cs typeface="Times New Roman" pitchFamily="18" charset="0"/>
            </a:endParaRPr>
          </a:p>
        </p:txBody>
      </p:sp>
      <p:pic>
        <p:nvPicPr>
          <p:cNvPr id="15362" name="Picture 2" descr="http://cs620530.vk.me/v620530249/1374d/kXFLt7P8hAE.jpg"/>
          <p:cNvPicPr>
            <a:picLocks noChangeAspect="1" noChangeArrowheads="1"/>
          </p:cNvPicPr>
          <p:nvPr/>
        </p:nvPicPr>
        <p:blipFill>
          <a:blip r:embed="rId2" cstate="print"/>
          <a:srcRect/>
          <a:stretch>
            <a:fillRect/>
          </a:stretch>
        </p:blipFill>
        <p:spPr bwMode="auto">
          <a:xfrm rot="1753018">
            <a:off x="5028331" y="3844924"/>
            <a:ext cx="3151970" cy="2396237"/>
          </a:xfrm>
          <a:prstGeom prst="rect">
            <a:avLst/>
          </a:prstGeom>
          <a:noFill/>
        </p:spPr>
      </p:pic>
      <p:pic>
        <p:nvPicPr>
          <p:cNvPr id="15364" name="Picture 4" descr="http://eagle.northwestu.edu/faculty/gary-gillespie/files/2011/07/WaxTablet.jpg"/>
          <p:cNvPicPr>
            <a:picLocks noChangeAspect="1" noChangeArrowheads="1"/>
          </p:cNvPicPr>
          <p:nvPr/>
        </p:nvPicPr>
        <p:blipFill>
          <a:blip r:embed="rId3" cstate="print"/>
          <a:srcRect/>
          <a:stretch>
            <a:fillRect/>
          </a:stretch>
        </p:blipFill>
        <p:spPr bwMode="auto">
          <a:xfrm rot="20787758">
            <a:off x="861497" y="4258762"/>
            <a:ext cx="3081144" cy="1885950"/>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900igr.net/datas/istorija/Pismennost-slavjan/0006-006-Vidy-pismennosti.jpg"/>
          <p:cNvPicPr>
            <a:picLocks noChangeAspect="1" noChangeArrowheads="1"/>
          </p:cNvPicPr>
          <p:nvPr/>
        </p:nvPicPr>
        <p:blipFill>
          <a:blip r:embed="rId2" cstate="print"/>
          <a:srcRect/>
          <a:stretch>
            <a:fillRect/>
          </a:stretch>
        </p:blipFill>
        <p:spPr bwMode="auto">
          <a:xfrm>
            <a:off x="539552" y="548680"/>
            <a:ext cx="7872873" cy="59046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v.900igr.net:10/datas/literatura/Istorija-knigi/0006-006-Uzelkovoe-pismo.jpg"/>
          <p:cNvPicPr>
            <a:picLocks noChangeAspect="1" noChangeArrowheads="1"/>
          </p:cNvPicPr>
          <p:nvPr/>
        </p:nvPicPr>
        <p:blipFill>
          <a:blip r:embed="rId2" cstate="print"/>
          <a:srcRect/>
          <a:stretch>
            <a:fillRect/>
          </a:stretch>
        </p:blipFill>
        <p:spPr bwMode="auto">
          <a:xfrm>
            <a:off x="251520" y="332656"/>
            <a:ext cx="7999743" cy="59998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rpp.nashaucheba.ru/pars_docs/refs/105/104882/img6.jpg"/>
          <p:cNvPicPr>
            <a:picLocks noChangeAspect="1" noChangeArrowheads="1"/>
          </p:cNvPicPr>
          <p:nvPr/>
        </p:nvPicPr>
        <p:blipFill>
          <a:blip r:embed="rId2" cstate="print"/>
          <a:srcRect/>
          <a:stretch>
            <a:fillRect/>
          </a:stretch>
        </p:blipFill>
        <p:spPr bwMode="auto">
          <a:xfrm>
            <a:off x="539552" y="548680"/>
            <a:ext cx="7620000" cy="5715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05064"/>
            <a:ext cx="8136904" cy="2308324"/>
          </a:xfrm>
          <a:prstGeom prst="rect">
            <a:avLst/>
          </a:prstGeom>
        </p:spPr>
        <p:txBody>
          <a:bodyPr wrap="square">
            <a:spAutoFit/>
          </a:bodyPr>
          <a:lstStyle/>
          <a:p>
            <a:pPr algn="just"/>
            <a:r>
              <a:rPr lang="ru-RU" b="1" u="sng" dirty="0" smtClean="0"/>
              <a:t>БЕРЕСТЯНЫЕ ГРАМОТЫ</a:t>
            </a:r>
            <a:r>
              <a:rPr lang="ru-RU" b="1" dirty="0" smtClean="0"/>
              <a:t> </a:t>
            </a:r>
            <a:r>
              <a:rPr lang="ru-RU" dirty="0" smtClean="0"/>
              <a:t>– письма, записки, документы 11–15 вв., написанные на внутренней стороне отделенного слоя березовой коры (бересте).</a:t>
            </a:r>
          </a:p>
          <a:p>
            <a:pPr algn="just"/>
            <a:r>
              <a:rPr lang="ru-RU" dirty="0" smtClean="0"/>
              <a:t>Возможность использования бересты в качестве материала для письма была известна многим народам. Античные историки </a:t>
            </a:r>
            <a:r>
              <a:rPr lang="ru-RU" dirty="0" err="1" smtClean="0"/>
              <a:t>Дион</a:t>
            </a:r>
            <a:r>
              <a:rPr lang="ru-RU" dirty="0" smtClean="0"/>
              <a:t> Кассий и </a:t>
            </a:r>
            <a:r>
              <a:rPr lang="ru-RU" dirty="0" err="1" smtClean="0"/>
              <a:t>Геродиан</a:t>
            </a:r>
            <a:r>
              <a:rPr lang="ru-RU" dirty="0" smtClean="0"/>
              <a:t> упомянули записные книжки, изготовленные из бересты. Заготавливавшие бересту для своих писем американские индейцы долины реки Коннектикут называли росшие в их земле деревья «бумажными березами».</a:t>
            </a:r>
            <a:endParaRPr lang="ru-RU" dirty="0"/>
          </a:p>
        </p:txBody>
      </p:sp>
      <p:pic>
        <p:nvPicPr>
          <p:cNvPr id="33798" name="Picture 6" descr="http://slovariya.ru/geo/des/gramota-a.jpg"/>
          <p:cNvPicPr>
            <a:picLocks noChangeAspect="1" noChangeArrowheads="1"/>
          </p:cNvPicPr>
          <p:nvPr/>
        </p:nvPicPr>
        <p:blipFill>
          <a:blip r:embed="rId2" cstate="print"/>
          <a:srcRect/>
          <a:stretch>
            <a:fillRect/>
          </a:stretch>
        </p:blipFill>
        <p:spPr bwMode="auto">
          <a:xfrm>
            <a:off x="611560" y="260648"/>
            <a:ext cx="7776864" cy="362348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TotalTime>
  <Words>656</Words>
  <Application>Microsoft Office PowerPoint</Application>
  <PresentationFormat>Экран (4:3)</PresentationFormat>
  <Paragraphs>37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ПИШИТЕ   ПИСЬМА… (из  истории  писем)</vt:lpstr>
      <vt:lpstr>Слайд 2</vt:lpstr>
      <vt:lpstr>Слайд 3</vt:lpstr>
      <vt:lpstr>Около 3000 до н.э. египтяне изобрели форму письма в виде иероглифов. Для письма на папирусе писцы использовали тонкие кисти из тростника или тростниковые ручки..</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Melek</cp:lastModifiedBy>
  <cp:revision>44</cp:revision>
  <dcterms:created xsi:type="dcterms:W3CDTF">2012-07-09T03:22:12Z</dcterms:created>
  <dcterms:modified xsi:type="dcterms:W3CDTF">2016-01-10T16:47:12Z</dcterms:modified>
</cp:coreProperties>
</file>